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  <p:sldMasterId id="2147483694" r:id="rId2"/>
    <p:sldMasterId id="2147483699" r:id="rId3"/>
  </p:sldMasterIdLst>
  <p:notesMasterIdLst>
    <p:notesMasterId r:id="rId19"/>
  </p:notesMasterIdLst>
  <p:handoutMasterIdLst>
    <p:handoutMasterId r:id="rId20"/>
  </p:handoutMasterIdLst>
  <p:sldIdLst>
    <p:sldId id="440" r:id="rId4"/>
    <p:sldId id="595" r:id="rId5"/>
    <p:sldId id="597" r:id="rId6"/>
    <p:sldId id="576" r:id="rId7"/>
    <p:sldId id="598" r:id="rId8"/>
    <p:sldId id="578" r:id="rId9"/>
    <p:sldId id="582" r:id="rId10"/>
    <p:sldId id="580" r:id="rId11"/>
    <p:sldId id="590" r:id="rId12"/>
    <p:sldId id="592" r:id="rId13"/>
    <p:sldId id="587" r:id="rId14"/>
    <p:sldId id="581" r:id="rId15"/>
    <p:sldId id="583" r:id="rId16"/>
    <p:sldId id="599" r:id="rId17"/>
    <p:sldId id="575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4D5D"/>
    <a:srgbClr val="DCE7F0"/>
    <a:srgbClr val="1D8DB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43E092-1F42-487E-B558-91CDC0A57E84}" v="3" dt="2024-10-02T07:34:54.1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89412" autoAdjust="0"/>
  </p:normalViewPr>
  <p:slideViewPr>
    <p:cSldViewPr snapToGrid="0" snapToObjects="1">
      <p:cViewPr varScale="1">
        <p:scale>
          <a:sx n="70" d="100"/>
          <a:sy n="70" d="100"/>
        </p:scale>
        <p:origin x="998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6593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40032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dirty="0">
              <a:solidFill>
                <a:srgbClr val="172B4D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7232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1140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61857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13470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4304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56866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9512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17709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0C0D0E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5721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4415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247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8941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19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0" name="Rechthoek 9"/>
          <p:cNvSpPr/>
          <p:nvPr userDrawn="1"/>
        </p:nvSpPr>
        <p:spPr>
          <a:xfrm>
            <a:off x="0" y="648000"/>
            <a:ext cx="12193200" cy="621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 userDrawn="1"/>
        </p:nvSpPr>
        <p:spPr>
          <a:xfrm>
            <a:off x="0" y="647998"/>
            <a:ext cx="12193200" cy="44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"/>
            <a:ext cx="2018135" cy="72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096524" cy="4024798"/>
          </a:xfrm>
        </p:spPr>
        <p:txBody>
          <a:bodyPr anchor="ctr" anchorCtr="0">
            <a:normAutofit/>
          </a:bodyPr>
          <a:lstStyle>
            <a:lvl1pPr algn="l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575999" y="5392801"/>
            <a:ext cx="6096524" cy="730188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48525" y="1654175"/>
            <a:ext cx="4368673" cy="44688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  <p15:guide id="2" pos="4203">
          <p15:clr>
            <a:srgbClr val="FBAE40"/>
          </p15:clr>
        </p15:guide>
        <p15:guide id="3" orient="horz" pos="397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/>
        </p:nvSpPr>
        <p:spPr>
          <a:xfrm>
            <a:off x="0" y="647998"/>
            <a:ext cx="12193200" cy="6210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"/>
            <a:ext cx="2018135" cy="720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1350253"/>
            <a:ext cx="4648209" cy="5507747"/>
          </a:xfrm>
          <a:prstGeom prst="rect">
            <a:avLst/>
          </a:prstGeom>
        </p:spPr>
      </p:pic>
      <p:sp>
        <p:nvSpPr>
          <p:cNvPr id="12" name="Ondertitel 2"/>
          <p:cNvSpPr>
            <a:spLocks noGrp="1"/>
          </p:cNvSpPr>
          <p:nvPr>
            <p:ph type="subTitle" idx="1"/>
          </p:nvPr>
        </p:nvSpPr>
        <p:spPr>
          <a:xfrm>
            <a:off x="576003" y="4359604"/>
            <a:ext cx="8333999" cy="1655999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6000" y="1800000"/>
            <a:ext cx="8334000" cy="23868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332038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CADFB-04D8-44D6-B099-2D1B85295550}" type="datetime1">
              <a:rPr lang="nl-BE" smtClean="0"/>
              <a:t>2/10/2024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‹#›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 baseline="0">
                <a:solidFill>
                  <a:srgbClr val="1D8DB0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005E77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22770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3216-8B1B-4941-9C06-A4FC8A09E518}" type="datetime1">
              <a:rPr lang="nl-BE" smtClean="0"/>
              <a:t>2/10/2024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‹#›</a:t>
            </a:fld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9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2F4D5D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2706911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sz="1800"/>
          </a:p>
        </p:txBody>
      </p:sp>
      <p:sp>
        <p:nvSpPr>
          <p:cNvPr id="12" name="Rechthoek 11"/>
          <p:cNvSpPr/>
          <p:nvPr userDrawn="1"/>
        </p:nvSpPr>
        <p:spPr>
          <a:xfrm>
            <a:off x="0" y="4679576"/>
            <a:ext cx="12192000" cy="217598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sz="1800"/>
          </a:p>
        </p:txBody>
      </p:sp>
      <p:sp>
        <p:nvSpPr>
          <p:cNvPr id="8" name="Rechthoek 7"/>
          <p:cNvSpPr/>
          <p:nvPr userDrawn="1"/>
        </p:nvSpPr>
        <p:spPr>
          <a:xfrm>
            <a:off x="0" y="647998"/>
            <a:ext cx="12192000" cy="44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sz="180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1" y="360000"/>
            <a:ext cx="2690847" cy="720000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768000" y="1080000"/>
            <a:ext cx="6559155" cy="4024798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1" name="Ondertitel 2"/>
          <p:cNvSpPr>
            <a:spLocks noGrp="1"/>
          </p:cNvSpPr>
          <p:nvPr>
            <p:ph type="subTitle" idx="1"/>
          </p:nvPr>
        </p:nvSpPr>
        <p:spPr>
          <a:xfrm>
            <a:off x="768000" y="5392801"/>
            <a:ext cx="6559155" cy="82079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sz="quarter" idx="10"/>
          </p:nvPr>
        </p:nvSpPr>
        <p:spPr>
          <a:xfrm>
            <a:off x="8095154" y="1646238"/>
            <a:ext cx="3331857" cy="4567361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39856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29">
          <p15:clr>
            <a:srgbClr val="FBAE40"/>
          </p15:clr>
        </p15:guide>
        <p15:guide id="2" pos="446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B34-08AC-4D3E-8822-AC10FEEB0297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68351" y="1655999"/>
            <a:ext cx="10655300" cy="43923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00879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20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sz="1800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68000" y="1800000"/>
            <a:ext cx="6562165" cy="23868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9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68000" y="4359600"/>
            <a:ext cx="6562165" cy="1501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9BE0DDD-DCAA-43C2-99EF-DC566876B37F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0" name="Tijdelijke aanduiding voor afbeelding 2"/>
          <p:cNvSpPr>
            <a:spLocks noGrp="1"/>
          </p:cNvSpPr>
          <p:nvPr>
            <p:ph type="pic" sz="quarter" idx="10"/>
          </p:nvPr>
        </p:nvSpPr>
        <p:spPr>
          <a:xfrm>
            <a:off x="8095154" y="663109"/>
            <a:ext cx="3331857" cy="2366963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15" name="Tijdelijke aanduiding voor afbeelding 2"/>
          <p:cNvSpPr>
            <a:spLocks noGrp="1"/>
          </p:cNvSpPr>
          <p:nvPr>
            <p:ph type="pic" sz="quarter" idx="18"/>
          </p:nvPr>
        </p:nvSpPr>
        <p:spPr>
          <a:xfrm>
            <a:off x="8095153" y="3435335"/>
            <a:ext cx="3331857" cy="2366963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2726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46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67999" y="1800000"/>
            <a:ext cx="6561600" cy="23868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9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67999" y="4359600"/>
            <a:ext cx="6561600" cy="1501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433EA8C1-991D-4B6D-962B-879F2D65FF41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Tijdelijke aanduiding voor afbeelding 2"/>
          <p:cNvSpPr>
            <a:spLocks noGrp="1"/>
          </p:cNvSpPr>
          <p:nvPr>
            <p:ph type="pic" sz="quarter" idx="10"/>
          </p:nvPr>
        </p:nvSpPr>
        <p:spPr>
          <a:xfrm>
            <a:off x="8095154" y="663109"/>
            <a:ext cx="3331857" cy="2366963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10" name="Tijdelijke aanduiding voor afbeelding 2"/>
          <p:cNvSpPr>
            <a:spLocks noGrp="1"/>
          </p:cNvSpPr>
          <p:nvPr>
            <p:ph type="pic" sz="quarter" idx="18"/>
          </p:nvPr>
        </p:nvSpPr>
        <p:spPr>
          <a:xfrm>
            <a:off x="8095153" y="3435335"/>
            <a:ext cx="3331857" cy="2366963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34678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46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00" y="1656000"/>
            <a:ext cx="5232000" cy="439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1651" y="1656000"/>
            <a:ext cx="5232000" cy="439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D164-F010-4031-8B68-FCD843578938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640977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4612" y="1656000"/>
            <a:ext cx="5232000" cy="5760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4612" y="2339789"/>
            <a:ext cx="5232000" cy="37085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199" y="1656000"/>
            <a:ext cx="5232000" cy="5760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199" y="2339789"/>
            <a:ext cx="5232000" cy="370858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9228-CA2D-4144-B95F-79E99685A1B1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97576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44C73-E1E3-4329-A01A-EA0BED13E12F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0213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FC4F-DBB3-4B6E-95E1-1E654AF7F53E}" type="datetime1">
              <a:rPr lang="nl-BE" smtClean="0"/>
              <a:t>2/10/2024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AAEA2-E904-4A91-97D8-7F05A5D40AA6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301396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Slo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891696" y="860612"/>
            <a:ext cx="10408608" cy="448517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BA92-14C6-4F2E-BF28-1888A230CF55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838362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5184B-648B-4DD7-8CB1-924C4AD38042}" type="datetime1">
              <a:rPr lang="nl-BE" smtClean="0"/>
              <a:t>2/10/2024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BA156-2225-4D75-8F94-3A5474062F4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61979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524" cy="2386800"/>
          </a:xfrm>
        </p:spPr>
        <p:txBody>
          <a:bodyPr anchor="b"/>
          <a:lstStyle>
            <a:lvl1pPr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4A15-2DEF-4A5C-A965-7625A0037E1E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7248262" y="3248513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43">
          <p15:clr>
            <a:srgbClr val="FBAE40"/>
          </p15:clr>
        </p15:guide>
        <p15:guide id="2" pos="420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264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DA62-8722-45B2-B0A6-A77C8103B6F1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50403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43" userDrawn="1">
          <p15:clr>
            <a:srgbClr val="FBAE40"/>
          </p15:clr>
        </p15:guide>
        <p15:guide id="2" pos="4203" userDrawn="1">
          <p15:clr>
            <a:srgbClr val="FBAE40"/>
          </p15:clr>
        </p15:guide>
        <p15:guide id="3" orient="horz" pos="36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A2C2-27F4-4FAB-B38F-53F58F831D33}" type="datetime1">
              <a:rPr lang="nl-BE" smtClean="0"/>
              <a:t>2/10/2024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tekst 2"/>
          <p:cNvSpPr>
            <a:spLocks noGrp="1"/>
          </p:cNvSpPr>
          <p:nvPr>
            <p:ph idx="1"/>
          </p:nvPr>
        </p:nvSpPr>
        <p:spPr>
          <a:xfrm>
            <a:off x="576000" y="1656000"/>
            <a:ext cx="54000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6217200" y="1656000"/>
            <a:ext cx="5400000" cy="446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5958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5421575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76000" y="2276271"/>
            <a:ext cx="5421575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56000"/>
            <a:ext cx="5445000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276271"/>
            <a:ext cx="5445000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A9226-DA2E-4DC0-A69F-2E4F7522F0F4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84001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6680E-AFFA-47F9-A810-132538642D5E}" type="datetime1">
              <a:rPr lang="nl-BE" smtClean="0"/>
              <a:t>2/10/2024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663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FF337-C9C7-49A8-877B-48D8314FF643}" type="datetime1">
              <a:rPr lang="nl-BE" smtClean="0"/>
              <a:t>2/10/2024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772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Sl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0" y="0"/>
            <a:ext cx="12193200" cy="6209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9120" y="510988"/>
            <a:ext cx="11039793" cy="5184424"/>
          </a:xfrm>
        </p:spPr>
        <p:txBody>
          <a:bodyPr anchor="ctr" anchorCtr="0">
            <a:no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080E-6B79-41CA-A9BF-03149663FB46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1200" y="6353999"/>
            <a:ext cx="1008305" cy="360000"/>
          </a:xfrm>
          <a:prstGeom prst="rect">
            <a:avLst/>
          </a:prstGeom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647D9B26-B001-429C-9A24-AF90948237CE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033600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61" r:id="rId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2" userDrawn="1">
          <p15:clr>
            <a:srgbClr val="F26B43"/>
          </p15:clr>
        </p15:guide>
        <p15:guide id="2" pos="7319" userDrawn="1">
          <p15:clr>
            <a:srgbClr val="F26B43"/>
          </p15:clr>
        </p15:guide>
        <p15:guide id="3" orient="horz" pos="3857" userDrawn="1">
          <p15:clr>
            <a:srgbClr val="F26B43"/>
          </p15:clr>
        </p15:guide>
        <p15:guide id="4" pos="36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1200" y="6353999"/>
            <a:ext cx="1008305" cy="360000"/>
          </a:xfrm>
          <a:prstGeom prst="rect">
            <a:avLst/>
          </a:prstGeom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16000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B958CE96-A261-4C3A-926B-6B32FF2FBFDC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033600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3252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6"/>
          <p:cNvSpPr/>
          <p:nvPr userDrawn="1"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sz="1800"/>
          </a:p>
        </p:txBody>
      </p:sp>
      <p:sp>
        <p:nvSpPr>
          <p:cNvPr id="10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920000" y="6210000"/>
            <a:ext cx="96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969685E0-4BC5-4378-8F15-C2FCDF7469E9}" type="datetime1">
              <a:rPr lang="nl-BE" smtClean="0"/>
              <a:t>2/10/2024</a:t>
            </a:fld>
            <a:endParaRPr lang="nl-NL" dirty="0"/>
          </a:p>
        </p:txBody>
      </p:sp>
      <p:sp>
        <p:nvSpPr>
          <p:cNvPr id="11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8000" y="6210000"/>
            <a:ext cx="864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12" name="Afbeelding 7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7601" y="6353999"/>
            <a:ext cx="1344407" cy="360000"/>
          </a:xfrm>
          <a:prstGeom prst="rect">
            <a:avLst/>
          </a:prstGeom>
        </p:spPr>
      </p:pic>
      <p:sp>
        <p:nvSpPr>
          <p:cNvPr id="13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715000" y="6210000"/>
            <a:ext cx="49234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00" y="216000"/>
            <a:ext cx="10655651" cy="115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00" y="1655999"/>
            <a:ext cx="10655651" cy="439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6363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10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16">
          <p15:clr>
            <a:srgbClr val="F26B43"/>
          </p15:clr>
        </p15:guide>
        <p15:guide id="2" pos="5397">
          <p15:clr>
            <a:srgbClr val="F26B43"/>
          </p15:clr>
        </p15:guide>
        <p15:guide id="3" orient="horz" pos="102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1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1.pn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767915" y="3423022"/>
            <a:ext cx="8172359" cy="1619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Hanne Claessen (PGCI lab)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03/10/2024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Genomics Core Long Read Sequencing Symposium</a:t>
            </a:r>
            <a:br>
              <a:rPr lang="en-US" sz="2000" dirty="0">
                <a:solidFill>
                  <a:schemeClr val="tx1"/>
                </a:solidFill>
              </a:rPr>
            </a:b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175" y="5469406"/>
            <a:ext cx="2714959" cy="3970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BB2C1A-1386-681A-3C22-FB3B474350D4}"/>
              </a:ext>
            </a:extLst>
          </p:cNvPr>
          <p:cNvSpPr txBox="1"/>
          <p:nvPr/>
        </p:nvSpPr>
        <p:spPr>
          <a:xfrm>
            <a:off x="4767915" y="220857"/>
            <a:ext cx="707894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6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de novo</a:t>
            </a: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 assembly of the “Conference” pear genome</a:t>
            </a:r>
            <a:endParaRPr lang="en-BE" dirty="0"/>
          </a:p>
        </p:txBody>
      </p:sp>
      <p:pic>
        <p:nvPicPr>
          <p:cNvPr id="14" name="Picture 13" descr="A pair of pears on a tree&#10;&#10;Description automatically generated">
            <a:extLst>
              <a:ext uri="{FF2B5EF4-FFF2-40B4-BE49-F238E27FC236}">
                <a16:creationId xmlns:a16="http://schemas.microsoft.com/office/drawing/2014/main" id="{652BC0E6-1DDD-F11E-6F6B-653AFEB4600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59"/>
          <a:stretch/>
        </p:blipFill>
        <p:spPr>
          <a:xfrm rot="5400000">
            <a:off x="-1223963" y="1223960"/>
            <a:ext cx="6858002" cy="4410075"/>
          </a:xfrm>
          <a:prstGeom prst="rect">
            <a:avLst/>
          </a:prstGeom>
        </p:spPr>
      </p:pic>
      <p:pic>
        <p:nvPicPr>
          <p:cNvPr id="15" name="Picture 4" descr="Genomics Core Leuven logo">
            <a:extLst>
              <a:ext uri="{FF2B5EF4-FFF2-40B4-BE49-F238E27FC236}">
                <a16:creationId xmlns:a16="http://schemas.microsoft.com/office/drawing/2014/main" id="{72EB8B98-4604-AA2A-075B-A21146272A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724" y="5268187"/>
            <a:ext cx="799494" cy="79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3C26C8E-9EDF-0E8B-EB7C-212D7221C5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00213" y="6293225"/>
            <a:ext cx="1691787" cy="4772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DC92114-FE7D-1B23-1956-32570111D3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2091" y="5300416"/>
            <a:ext cx="2316778" cy="82824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15BB64-CD8C-D5AD-344C-F3695D177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1162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92405BB-9BA3-3C8F-133C-8C1BE0ECF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8806539" cy="4464000"/>
          </a:xfrm>
        </p:spPr>
        <p:txBody>
          <a:bodyPr>
            <a:normAutofit/>
          </a:bodyPr>
          <a:lstStyle/>
          <a:p>
            <a:r>
              <a:rPr lang="en-US" dirty="0"/>
              <a:t>Where to incorporate Illumina data?</a:t>
            </a:r>
          </a:p>
          <a:p>
            <a:r>
              <a:rPr lang="en-US" dirty="0"/>
              <a:t>Possible levels:</a:t>
            </a:r>
          </a:p>
          <a:p>
            <a:pPr lvl="1"/>
            <a:r>
              <a:rPr lang="en-US" dirty="0"/>
              <a:t>Hybrid read correction	Hero/</a:t>
            </a:r>
            <a:r>
              <a:rPr lang="en-US" dirty="0" err="1"/>
              <a:t>haplokit</a:t>
            </a:r>
            <a:endParaRPr lang="en-US" dirty="0"/>
          </a:p>
          <a:p>
            <a:pPr lvl="1"/>
            <a:r>
              <a:rPr lang="en-US" dirty="0"/>
              <a:t>Hybrid assembly		Spades, HASLR…</a:t>
            </a:r>
          </a:p>
          <a:p>
            <a:pPr lvl="1"/>
            <a:r>
              <a:rPr lang="en-US" dirty="0"/>
              <a:t>Assembly polishing		Pilon/Racon/</a:t>
            </a:r>
            <a:r>
              <a:rPr lang="en-US" dirty="0" err="1"/>
              <a:t>Nextpolish</a:t>
            </a:r>
            <a:r>
              <a:rPr lang="en-US" dirty="0"/>
              <a:t>….</a:t>
            </a:r>
          </a:p>
          <a:p>
            <a:pPr lvl="1"/>
            <a:r>
              <a:rPr lang="en-US" dirty="0"/>
              <a:t>After phasing			</a:t>
            </a:r>
            <a:r>
              <a:rPr lang="en-US" dirty="0" err="1"/>
              <a:t>Hapo</a:t>
            </a:r>
            <a:r>
              <a:rPr lang="en-US" dirty="0"/>
              <a:t>-G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062D1C-17F0-2BA2-E38F-2006CD338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10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55AEFA1-9ABC-E866-E657-CD4F657A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“Old” data – solutions?</a:t>
            </a:r>
            <a:endParaRPr lang="en-BE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11D08349-E6BF-5661-3E4A-27A5A8024C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06" t="11690" r="38056" b="43220"/>
          <a:stretch/>
        </p:blipFill>
        <p:spPr>
          <a:xfrm>
            <a:off x="9735607" y="245005"/>
            <a:ext cx="2103662" cy="587499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7698F7C-04E9-D6C0-8C71-086AB20519BF}"/>
              </a:ext>
            </a:extLst>
          </p:cNvPr>
          <p:cNvCxnSpPr/>
          <p:nvPr/>
        </p:nvCxnSpPr>
        <p:spPr>
          <a:xfrm flipV="1">
            <a:off x="7302137" y="2076994"/>
            <a:ext cx="2873829" cy="653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F1F73C-8C0A-EF27-31DD-A8C621D77B4B}"/>
              </a:ext>
            </a:extLst>
          </p:cNvPr>
          <p:cNvCxnSpPr>
            <a:cxnSpLocks/>
          </p:cNvCxnSpPr>
          <p:nvPr/>
        </p:nvCxnSpPr>
        <p:spPr>
          <a:xfrm flipV="1">
            <a:off x="7858539" y="2612571"/>
            <a:ext cx="2016981" cy="613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958D3C5-A61C-7AB6-3056-046B408137CD}"/>
              </a:ext>
            </a:extLst>
          </p:cNvPr>
          <p:cNvCxnSpPr>
            <a:cxnSpLocks/>
          </p:cNvCxnSpPr>
          <p:nvPr/>
        </p:nvCxnSpPr>
        <p:spPr>
          <a:xfrm>
            <a:off x="8918713" y="3776870"/>
            <a:ext cx="1048247" cy="978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FBC0E0-9CF7-E1D2-EC65-15DC8686D9B5}"/>
              </a:ext>
            </a:extLst>
          </p:cNvPr>
          <p:cNvCxnSpPr>
            <a:cxnSpLocks/>
          </p:cNvCxnSpPr>
          <p:nvPr/>
        </p:nvCxnSpPr>
        <p:spPr>
          <a:xfrm>
            <a:off x="6559826" y="4127864"/>
            <a:ext cx="3407134" cy="1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DC03FD-5B91-1CDF-82DA-DF92CF740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0405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1585040"/>
          </a:xfrm>
        </p:spPr>
        <p:txBody>
          <a:bodyPr>
            <a:normAutofit/>
          </a:bodyPr>
          <a:lstStyle/>
          <a:p>
            <a:r>
              <a:rPr lang="en-US" dirty="0"/>
              <a:t>Most assemblers produce collapsed assembly</a:t>
            </a:r>
          </a:p>
          <a:p>
            <a:r>
              <a:rPr lang="en-US" dirty="0"/>
              <a:t>Often another tool is used to recover haplotypes</a:t>
            </a:r>
          </a:p>
          <a:p>
            <a:r>
              <a:rPr lang="en-US" dirty="0"/>
              <a:t>E.g. </a:t>
            </a:r>
            <a:r>
              <a:rPr lang="en-US" dirty="0" err="1"/>
              <a:t>Flye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HapDup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Heterozygous genome and assembly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079A8B-D832-15E9-FB86-3DD60127A3F7}"/>
              </a:ext>
            </a:extLst>
          </p:cNvPr>
          <p:cNvSpPr/>
          <p:nvPr/>
        </p:nvSpPr>
        <p:spPr>
          <a:xfrm>
            <a:off x="0" y="6186132"/>
            <a:ext cx="6705683" cy="2308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00" b="0" cap="none" spc="0" dirty="0">
                <a:ln w="0"/>
                <a:solidFill>
                  <a:schemeClr val="tx1"/>
                </a:solidFill>
              </a:rPr>
              <a:t>Images credit: https://www.pacb.com/human-genetics-research/direct-phased-genome-assembly-using-nighthawk-on-hifi-reads/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0E1A8C-8ADE-34D2-DA3E-9B6268094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240" y="3092375"/>
            <a:ext cx="5566559" cy="2789424"/>
          </a:xfrm>
          <a:prstGeom prst="rect">
            <a:avLst/>
          </a:prstGeom>
        </p:spPr>
      </p:pic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D14D877E-720F-775D-04B6-91E7DA522AE6}"/>
              </a:ext>
            </a:extLst>
          </p:cNvPr>
          <p:cNvSpPr txBox="1">
            <a:spLocks/>
          </p:cNvSpPr>
          <p:nvPr/>
        </p:nvSpPr>
        <p:spPr>
          <a:xfrm>
            <a:off x="576000" y="3534644"/>
            <a:ext cx="5566559" cy="2347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Char char="•"/>
              <a:defRPr sz="2400" kern="1200" baseline="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sz="2000" kern="1200" baseline="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ym typeface="Wingdings" panose="05000000000000000000" pitchFamily="2" charset="2"/>
              </a:rPr>
              <a:t>Problem if highly heterozygous: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Assembler separates heterozygous regions</a:t>
            </a: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Font typeface="Arial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855A77-8104-6425-6DE7-2125C65C9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010B20-4DC8-CF2B-C757-A4379199D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9434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A006955A-271A-6808-E287-2A0EAD682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HapDup</a:t>
            </a:r>
            <a:r>
              <a:rPr lang="en-US" dirty="0"/>
              <a:t> output without purging </a:t>
            </a:r>
            <a:r>
              <a:rPr lang="en-US" dirty="0" err="1"/>
              <a:t>haplotigs</a:t>
            </a:r>
            <a:endParaRPr lang="en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4DBEB8-41E3-8A88-A06C-6B6343090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12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32F99FE-FBF2-960C-1E83-71B2D170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Heterozygous genome and phasing</a:t>
            </a:r>
            <a:endParaRPr lang="en-BE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09B20A-77FE-00B1-6812-70F8FF407426}"/>
              </a:ext>
            </a:extLst>
          </p:cNvPr>
          <p:cNvSpPr/>
          <p:nvPr/>
        </p:nvSpPr>
        <p:spPr>
          <a:xfrm>
            <a:off x="733561" y="4523024"/>
            <a:ext cx="4490978" cy="8102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6C2FD3-DCE6-FD93-34B7-D39D7864656B}"/>
              </a:ext>
            </a:extLst>
          </p:cNvPr>
          <p:cNvSpPr/>
          <p:nvPr/>
        </p:nvSpPr>
        <p:spPr>
          <a:xfrm>
            <a:off x="733561" y="4731450"/>
            <a:ext cx="4490978" cy="810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FAA283-A5F4-4FBA-64A8-8D1737FBABB1}"/>
              </a:ext>
            </a:extLst>
          </p:cNvPr>
          <p:cNvSpPr/>
          <p:nvPr/>
        </p:nvSpPr>
        <p:spPr>
          <a:xfrm>
            <a:off x="6921747" y="4184484"/>
            <a:ext cx="4490978" cy="8102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D956E9-2B41-36D5-2D19-CCDC165E3A9D}"/>
              </a:ext>
            </a:extLst>
          </p:cNvPr>
          <p:cNvSpPr/>
          <p:nvPr/>
        </p:nvSpPr>
        <p:spPr>
          <a:xfrm>
            <a:off x="6913962" y="4942014"/>
            <a:ext cx="4490978" cy="8102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ACE578-11F3-7DA2-004A-FF877A1448F8}"/>
              </a:ext>
            </a:extLst>
          </p:cNvPr>
          <p:cNvSpPr/>
          <p:nvPr/>
        </p:nvSpPr>
        <p:spPr>
          <a:xfrm>
            <a:off x="6933322" y="4409408"/>
            <a:ext cx="4490978" cy="810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9F929D-67E6-3A98-DFBA-6BE2744BD8B4}"/>
              </a:ext>
            </a:extLst>
          </p:cNvPr>
          <p:cNvSpPr/>
          <p:nvPr/>
        </p:nvSpPr>
        <p:spPr>
          <a:xfrm>
            <a:off x="6933322" y="5152678"/>
            <a:ext cx="4490978" cy="810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E32F597-19C0-544D-C6DD-FC3F26D13776}"/>
              </a:ext>
            </a:extLst>
          </p:cNvPr>
          <p:cNvCxnSpPr/>
          <p:nvPr/>
        </p:nvCxnSpPr>
        <p:spPr>
          <a:xfrm>
            <a:off x="5421309" y="4812473"/>
            <a:ext cx="1273215" cy="217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00B2AAC-307E-9E0E-4DBF-14637557FFDC}"/>
              </a:ext>
            </a:extLst>
          </p:cNvPr>
          <p:cNvCxnSpPr>
            <a:cxnSpLocks/>
          </p:cNvCxnSpPr>
          <p:nvPr/>
        </p:nvCxnSpPr>
        <p:spPr>
          <a:xfrm flipV="1">
            <a:off x="5421309" y="4349402"/>
            <a:ext cx="1273215" cy="2555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0B29B3D-B159-7CF0-FF10-0F67EABDA119}"/>
              </a:ext>
            </a:extLst>
          </p:cNvPr>
          <p:cNvSpPr/>
          <p:nvPr/>
        </p:nvSpPr>
        <p:spPr>
          <a:xfrm>
            <a:off x="5650972" y="5627613"/>
            <a:ext cx="103105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 err="1">
                <a:ln w="0"/>
              </a:rPr>
              <a:t>HapDup</a:t>
            </a:r>
            <a:endParaRPr lang="en-US" b="0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6AC3C0-1783-1BAB-788E-8255DA88397C}"/>
              </a:ext>
            </a:extLst>
          </p:cNvPr>
          <p:cNvSpPr/>
          <p:nvPr/>
        </p:nvSpPr>
        <p:spPr>
          <a:xfrm>
            <a:off x="6927756" y="3959239"/>
            <a:ext cx="73770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S121_v1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2ADAC3-E4A6-7490-B2F4-AAB1056E90FE}"/>
              </a:ext>
            </a:extLst>
          </p:cNvPr>
          <p:cNvSpPr/>
          <p:nvPr/>
        </p:nvSpPr>
        <p:spPr>
          <a:xfrm>
            <a:off x="6894574" y="4734934"/>
            <a:ext cx="73770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S121_v2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9BBA78-B406-78B7-D584-7ADD6A4D757A}"/>
              </a:ext>
            </a:extLst>
          </p:cNvPr>
          <p:cNvSpPr/>
          <p:nvPr/>
        </p:nvSpPr>
        <p:spPr>
          <a:xfrm>
            <a:off x="698311" y="4323564"/>
            <a:ext cx="516488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S121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5907C39-6B83-A2C4-DDB5-F1C9FEADF2A0}"/>
              </a:ext>
            </a:extLst>
          </p:cNvPr>
          <p:cNvSpPr/>
          <p:nvPr/>
        </p:nvSpPr>
        <p:spPr>
          <a:xfrm>
            <a:off x="696063" y="4542313"/>
            <a:ext cx="516488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S108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AAB4C0C-0DA7-623B-3B35-C69178FAB300}"/>
              </a:ext>
            </a:extLst>
          </p:cNvPr>
          <p:cNvSpPr/>
          <p:nvPr/>
        </p:nvSpPr>
        <p:spPr>
          <a:xfrm>
            <a:off x="6920003" y="4214715"/>
            <a:ext cx="73770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S108_v1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8E081B-5EFF-B70C-B9E1-5438A0B57D33}"/>
              </a:ext>
            </a:extLst>
          </p:cNvPr>
          <p:cNvSpPr/>
          <p:nvPr/>
        </p:nvSpPr>
        <p:spPr>
          <a:xfrm>
            <a:off x="6906314" y="4956051"/>
            <a:ext cx="73770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S108_v2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931EC39-784D-2921-7A72-8A44F48D1B91}"/>
              </a:ext>
            </a:extLst>
          </p:cNvPr>
          <p:cNvSpPr/>
          <p:nvPr/>
        </p:nvSpPr>
        <p:spPr>
          <a:xfrm>
            <a:off x="1712099" y="5685388"/>
            <a:ext cx="159627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err="1">
                <a:ln w="0"/>
                <a:solidFill>
                  <a:schemeClr val="tx1"/>
                </a:solidFill>
              </a:rPr>
              <a:t>Flye</a:t>
            </a:r>
            <a:r>
              <a:rPr lang="en-US" b="0" cap="none" spc="0" dirty="0">
                <a:ln w="0"/>
                <a:solidFill>
                  <a:schemeClr val="tx1"/>
                </a:solidFill>
              </a:rPr>
              <a:t> assembly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D04DB34D-0CA1-D19B-67E5-1DDC4782F3DC}"/>
              </a:ext>
            </a:extLst>
          </p:cNvPr>
          <p:cNvSpPr txBox="1">
            <a:spLocks/>
          </p:cNvSpPr>
          <p:nvPr/>
        </p:nvSpPr>
        <p:spPr>
          <a:xfrm>
            <a:off x="8681100" y="5588691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nl-NL"/>
            </a:defPPr>
            <a:lvl1pPr marL="0" algn="l" defTabSz="914400" rtl="0" eaLnBrk="1" latinLnBrk="0" hangingPunct="1">
              <a:defRPr sz="1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8C9085-CA61-4FC6-BF69-4681F4130E3D}" type="slidenum">
              <a:rPr lang="en-BE" smtClean="0"/>
              <a:pPr/>
              <a:t>12</a:t>
            </a:fld>
            <a:endParaRPr lang="en-BE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B6F7713-4FC4-E684-CA1D-08A72B4CA5FB}"/>
              </a:ext>
            </a:extLst>
          </p:cNvPr>
          <p:cNvSpPr/>
          <p:nvPr/>
        </p:nvSpPr>
        <p:spPr>
          <a:xfrm>
            <a:off x="7288753" y="5584484"/>
            <a:ext cx="354937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</a:rPr>
              <a:t>“Haplotype-resolved” assemblies</a:t>
            </a:r>
            <a:endParaRPr lang="en-US" b="0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1AB8407-019B-F702-2287-03DAD32C509C}"/>
              </a:ext>
            </a:extLst>
          </p:cNvPr>
          <p:cNvSpPr/>
          <p:nvPr/>
        </p:nvSpPr>
        <p:spPr>
          <a:xfrm>
            <a:off x="698311" y="2559497"/>
            <a:ext cx="4490978" cy="8102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832F1DA-625B-9624-37F3-23FB75E905FB}"/>
              </a:ext>
            </a:extLst>
          </p:cNvPr>
          <p:cNvSpPr/>
          <p:nvPr/>
        </p:nvSpPr>
        <p:spPr>
          <a:xfrm>
            <a:off x="698311" y="2767923"/>
            <a:ext cx="4490978" cy="810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D66A628-C0A0-4571-F692-B8627217B0E5}"/>
              </a:ext>
            </a:extLst>
          </p:cNvPr>
          <p:cNvSpPr/>
          <p:nvPr/>
        </p:nvSpPr>
        <p:spPr>
          <a:xfrm>
            <a:off x="6871922" y="2434628"/>
            <a:ext cx="4490978" cy="8102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28B8EA7-EC77-C81F-BBD1-E05DF95EE9B4}"/>
              </a:ext>
            </a:extLst>
          </p:cNvPr>
          <p:cNvSpPr/>
          <p:nvPr/>
        </p:nvSpPr>
        <p:spPr>
          <a:xfrm>
            <a:off x="6902452" y="2886918"/>
            <a:ext cx="4490978" cy="810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123E48-CA3C-AA52-45FD-0FA120966CFE}"/>
              </a:ext>
            </a:extLst>
          </p:cNvPr>
          <p:cNvCxnSpPr>
            <a:cxnSpLocks/>
          </p:cNvCxnSpPr>
          <p:nvPr/>
        </p:nvCxnSpPr>
        <p:spPr>
          <a:xfrm>
            <a:off x="5386059" y="2848946"/>
            <a:ext cx="1358054" cy="89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B4656BE-D8B2-72BD-15B7-CEB2E14CD0BC}"/>
              </a:ext>
            </a:extLst>
          </p:cNvPr>
          <p:cNvCxnSpPr>
            <a:cxnSpLocks/>
          </p:cNvCxnSpPr>
          <p:nvPr/>
        </p:nvCxnSpPr>
        <p:spPr>
          <a:xfrm flipV="1">
            <a:off x="5386059" y="2515651"/>
            <a:ext cx="1363669" cy="1257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7AEA5CFB-156E-CB51-BC99-9FD541083BDD}"/>
              </a:ext>
            </a:extLst>
          </p:cNvPr>
          <p:cNvSpPr/>
          <p:nvPr/>
        </p:nvSpPr>
        <p:spPr>
          <a:xfrm>
            <a:off x="6988538" y="2232243"/>
            <a:ext cx="516487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S121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3431207-FAB6-53BA-D5AC-35775828BFF0}"/>
              </a:ext>
            </a:extLst>
          </p:cNvPr>
          <p:cNvSpPr/>
          <p:nvPr/>
        </p:nvSpPr>
        <p:spPr>
          <a:xfrm>
            <a:off x="663061" y="2352417"/>
            <a:ext cx="516488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S121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E2ABD21-4559-E9E2-F2E1-0F44C768CA02}"/>
              </a:ext>
            </a:extLst>
          </p:cNvPr>
          <p:cNvSpPr/>
          <p:nvPr/>
        </p:nvSpPr>
        <p:spPr>
          <a:xfrm>
            <a:off x="660813" y="2571166"/>
            <a:ext cx="516488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S108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260DCC6-C263-C91C-21F5-68A66BF7BB90}"/>
              </a:ext>
            </a:extLst>
          </p:cNvPr>
          <p:cNvSpPr/>
          <p:nvPr/>
        </p:nvSpPr>
        <p:spPr>
          <a:xfrm>
            <a:off x="6986051" y="2667431"/>
            <a:ext cx="516487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S108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12AED5-919E-0C50-078F-409D0489A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4154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F94418-929C-512A-D2D9-2BB72055D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13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195CCCA-BEB0-C52F-BA4F-8D0FEDCB9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Heterozygous genome – solutions?</a:t>
            </a:r>
            <a:endParaRPr lang="en-BE" dirty="0"/>
          </a:p>
        </p:txBody>
      </p:sp>
      <p:pic>
        <p:nvPicPr>
          <p:cNvPr id="2050" name="Picture 2" descr="Purge Haplotigs: allelic contig reassignment for third-gen diploid genome  assemblies | BMC Bioinformatics | Full Text">
            <a:extLst>
              <a:ext uri="{FF2B5EF4-FFF2-40B4-BE49-F238E27FC236}">
                <a16:creationId xmlns:a16="http://schemas.microsoft.com/office/drawing/2014/main" id="{150BFE7B-4539-97B1-F14A-3C6AE17E4A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963"/>
          <a:stretch/>
        </p:blipFill>
        <p:spPr bwMode="auto">
          <a:xfrm>
            <a:off x="1224000" y="1513799"/>
            <a:ext cx="4140750" cy="4389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Purge Haplotigs: allelic contig reassignment for third-gen diploid genome  assemblies | BMC Bioinformatics | Full Text">
            <a:extLst>
              <a:ext uri="{FF2B5EF4-FFF2-40B4-BE49-F238E27FC236}">
                <a16:creationId xmlns:a16="http://schemas.microsoft.com/office/drawing/2014/main" id="{86278450-E3E7-08AC-75EE-BCFCCB3446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66" r="-2231" b="-1436"/>
          <a:stretch/>
        </p:blipFill>
        <p:spPr bwMode="auto">
          <a:xfrm>
            <a:off x="6033600" y="1359036"/>
            <a:ext cx="4847952" cy="3011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4D2DAFE-713F-7441-55F7-EB966D4E1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852121-34DD-74A3-93EE-62142ADF128E}"/>
              </a:ext>
            </a:extLst>
          </p:cNvPr>
          <p:cNvSpPr txBox="1"/>
          <p:nvPr/>
        </p:nvSpPr>
        <p:spPr>
          <a:xfrm>
            <a:off x="8327572" y="571842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Roach et al. (</a:t>
            </a:r>
            <a:r>
              <a:rPr lang="en-US" dirty="0">
                <a:solidFill>
                  <a:srgbClr val="333333"/>
                </a:solidFill>
                <a:latin typeface="-apple-system"/>
              </a:rPr>
              <a:t>2018) </a:t>
            </a:r>
            <a:r>
              <a:rPr lang="en-US" b="0" i="1" dirty="0">
                <a:solidFill>
                  <a:srgbClr val="333333"/>
                </a:solidFill>
                <a:effectLst/>
                <a:latin typeface="-apple-system"/>
              </a:rPr>
              <a:t>BMC Bioinformatics</a:t>
            </a: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 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734913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10CBE1-8EDB-F572-04CB-B8C217DC1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Best case phasing result = pseudo haploid</a:t>
            </a:r>
          </a:p>
          <a:p>
            <a:endParaRPr lang="en-US" dirty="0"/>
          </a:p>
          <a:p>
            <a:r>
              <a:rPr lang="en-US" dirty="0"/>
              <a:t>Homozygous/inbred individuals</a:t>
            </a:r>
          </a:p>
          <a:p>
            <a:r>
              <a:rPr lang="en-US" dirty="0"/>
              <a:t>DH pear line</a:t>
            </a:r>
          </a:p>
          <a:p>
            <a:r>
              <a:rPr lang="en-US" dirty="0"/>
              <a:t>More data:</a:t>
            </a:r>
          </a:p>
          <a:p>
            <a:pPr lvl="1"/>
            <a:r>
              <a:rPr lang="en-US" dirty="0"/>
              <a:t>Methylation calls</a:t>
            </a:r>
          </a:p>
          <a:p>
            <a:pPr lvl="1"/>
            <a:r>
              <a:rPr lang="en-US" dirty="0"/>
              <a:t>Hi-C</a:t>
            </a:r>
          </a:p>
          <a:p>
            <a:pPr lvl="1"/>
            <a:r>
              <a:rPr lang="en-US" dirty="0"/>
              <a:t>Trio-binning</a:t>
            </a:r>
          </a:p>
          <a:p>
            <a:pPr lvl="1"/>
            <a:r>
              <a:rPr lang="en-US" dirty="0"/>
              <a:t>Gamete-based phasing</a:t>
            </a:r>
          </a:p>
          <a:p>
            <a:pPr lvl="1"/>
            <a:endParaRPr lang="en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75D082-1988-DCAA-AB7E-236398C8A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14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0BEFC8-6AA7-2E2C-8522-5315C8620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Phasing with limited data</a:t>
            </a:r>
            <a:endParaRPr lang="en-B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167271-AD91-51F7-8CCE-718DA5684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9210" y="3331187"/>
            <a:ext cx="4919589" cy="24652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A95BF5-0D90-6E4B-291D-725315489E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9210" y="2444891"/>
            <a:ext cx="3093988" cy="59441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69947C9-E6AB-EF42-3E87-85BD8E82E7AB}"/>
              </a:ext>
            </a:extLst>
          </p:cNvPr>
          <p:cNvSpPr/>
          <p:nvPr/>
        </p:nvSpPr>
        <p:spPr>
          <a:xfrm>
            <a:off x="0" y="6186132"/>
            <a:ext cx="6705683" cy="2308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00" b="0" cap="none" spc="0" dirty="0">
                <a:ln w="0"/>
                <a:solidFill>
                  <a:schemeClr val="tx1"/>
                </a:solidFill>
              </a:rPr>
              <a:t>Images credit: https://www.pacb.com/human-genetics-research/direct-phased-genome-assembly-using-nighthawk-on-hifi-reads/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897920-28ED-EB64-BBC5-CB8E270A2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2234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B706FB-5997-02AF-7C8E-236727CE5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4458987" cy="4464000"/>
          </a:xfrm>
        </p:spPr>
        <p:txBody>
          <a:bodyPr/>
          <a:lstStyle/>
          <a:p>
            <a:r>
              <a:rPr lang="en-US" dirty="0"/>
              <a:t>PGCI Lab</a:t>
            </a:r>
          </a:p>
          <a:p>
            <a:pPr lvl="1"/>
            <a:r>
              <a:rPr lang="en-US" dirty="0"/>
              <a:t>Prof. Nico De Storme</a:t>
            </a:r>
          </a:p>
          <a:p>
            <a:pPr lvl="1"/>
            <a:r>
              <a:rPr lang="en-US" dirty="0"/>
              <a:t>Pollien Aert</a:t>
            </a:r>
          </a:p>
          <a:p>
            <a:pPr lvl="1"/>
            <a:r>
              <a:rPr lang="en-US" dirty="0"/>
              <a:t>Tine Verhoeven</a:t>
            </a:r>
          </a:p>
          <a:p>
            <a:pPr lvl="1"/>
            <a:endParaRPr lang="en-US" dirty="0"/>
          </a:p>
          <a:p>
            <a:r>
              <a:rPr lang="en-US" dirty="0"/>
              <a:t>Genomics Core</a:t>
            </a:r>
          </a:p>
          <a:p>
            <a:pPr lvl="1"/>
            <a:r>
              <a:rPr lang="en-US" dirty="0"/>
              <a:t>Enora Geslain</a:t>
            </a:r>
          </a:p>
          <a:p>
            <a:pPr lvl="1"/>
            <a:r>
              <a:rPr lang="en-US" dirty="0"/>
              <a:t>Álvaro Cortés Calabuig</a:t>
            </a:r>
          </a:p>
          <a:p>
            <a:pPr lvl="1"/>
            <a:r>
              <a:rPr lang="en-US" dirty="0" err="1"/>
              <a:t>Wouter</a:t>
            </a:r>
            <a:r>
              <a:rPr lang="en-US" dirty="0"/>
              <a:t> Bossuyt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33DE86-5725-638F-7A5D-077A21B85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en-B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001DF0-E625-3823-E731-0E8A9D6BE9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181" y="854721"/>
            <a:ext cx="2714959" cy="397057"/>
          </a:xfrm>
          <a:prstGeom prst="rect">
            <a:avLst/>
          </a:prstGeom>
        </p:spPr>
      </p:pic>
      <p:pic>
        <p:nvPicPr>
          <p:cNvPr id="4" name="Picture 4" descr="Genomics Core Leuven logo">
            <a:extLst>
              <a:ext uri="{FF2B5EF4-FFF2-40B4-BE49-F238E27FC236}">
                <a16:creationId xmlns:a16="http://schemas.microsoft.com/office/drawing/2014/main" id="{CF9BF446-2387-7EF2-A748-DD74CAB2D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512" y="653502"/>
            <a:ext cx="988518" cy="988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567635-5100-C082-DBE4-15560DB58F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6522" y="685731"/>
            <a:ext cx="2316778" cy="828248"/>
          </a:xfrm>
          <a:prstGeom prst="rect">
            <a:avLst/>
          </a:prstGeom>
        </p:spPr>
      </p:pic>
      <p:pic>
        <p:nvPicPr>
          <p:cNvPr id="8" name="Picture 7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24600229-5447-8F0B-EFC1-D4078D952B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15512" y="2006721"/>
            <a:ext cx="6758609" cy="3801718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83520FC-4ED6-7869-394A-3D4225C2B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8F1537-2E8E-4823-3A7E-7657C3C54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35195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F8389F-3A1C-24CA-B34A-935AA0A02057}"/>
              </a:ext>
            </a:extLst>
          </p:cNvPr>
          <p:cNvSpPr>
            <a:spLocks/>
          </p:cNvSpPr>
          <p:nvPr/>
        </p:nvSpPr>
        <p:spPr>
          <a:xfrm>
            <a:off x="576000" y="1846566"/>
            <a:ext cx="8761243" cy="3625388"/>
          </a:xfrm>
          <a:prstGeom prst="rect">
            <a:avLst/>
          </a:prstGeom>
        </p:spPr>
        <p:txBody>
          <a:bodyPr/>
          <a:lstStyle/>
          <a:p>
            <a:pPr marL="285750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Mechanism in plants that prevents self-fertilization</a:t>
            </a:r>
          </a:p>
          <a:p>
            <a:pPr marL="285750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Protection against inbreeding</a:t>
            </a:r>
          </a:p>
          <a:p>
            <a:pPr marL="285750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Genetically controlled by the S-locus</a:t>
            </a:r>
          </a:p>
          <a:p>
            <a:pPr defTabSz="758952">
              <a:spcAft>
                <a:spcPts val="600"/>
              </a:spcAft>
            </a:pPr>
            <a:endParaRPr lang="en-US" sz="2400" dirty="0"/>
          </a:p>
          <a:p>
            <a:pPr marL="285750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079A8B-D832-15E9-FB86-3DD60127A3F7}"/>
              </a:ext>
            </a:extLst>
          </p:cNvPr>
          <p:cNvSpPr/>
          <p:nvPr/>
        </p:nvSpPr>
        <p:spPr>
          <a:xfrm>
            <a:off x="101132" y="6278303"/>
            <a:ext cx="1656223" cy="2308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00" b="0" cap="none" spc="0" dirty="0">
                <a:ln w="0"/>
                <a:solidFill>
                  <a:schemeClr val="tx1"/>
                </a:solidFill>
              </a:rPr>
              <a:t>Images credit: biorender.com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4E357FB-AE94-0A4A-E1BC-BBBEF25A9D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46" t="622" b="85036"/>
          <a:stretch/>
        </p:blipFill>
        <p:spPr bwMode="auto">
          <a:xfrm>
            <a:off x="783076" y="4901757"/>
            <a:ext cx="10625847" cy="52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070B6E00-D982-E96A-07CA-B5E9B800F9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46" t="77112" b="16338"/>
          <a:stretch/>
        </p:blipFill>
        <p:spPr bwMode="auto">
          <a:xfrm>
            <a:off x="783075" y="5617532"/>
            <a:ext cx="10625847" cy="238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Content Placeholder 6" descr="A screenshot of a cartoon of a tree with fruit&#10;&#10;Description automatically generated">
            <a:extLst>
              <a:ext uri="{FF2B5EF4-FFF2-40B4-BE49-F238E27FC236}">
                <a16:creationId xmlns:a16="http://schemas.microsoft.com/office/drawing/2014/main" id="{2DDC475F-996C-201C-41FC-AF12C101D3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0255" y="783036"/>
            <a:ext cx="4231745" cy="2962222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AB1AB-F03B-5AB9-9119-EE91E5738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23FFE-E54B-9231-2FFF-A2251915C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58544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F8389F-3A1C-24CA-B34A-935AA0A02057}"/>
              </a:ext>
            </a:extLst>
          </p:cNvPr>
          <p:cNvSpPr>
            <a:spLocks/>
          </p:cNvSpPr>
          <p:nvPr/>
        </p:nvSpPr>
        <p:spPr>
          <a:xfrm>
            <a:off x="576000" y="1846566"/>
            <a:ext cx="8761243" cy="3625388"/>
          </a:xfrm>
          <a:prstGeom prst="rect">
            <a:avLst/>
          </a:prstGeom>
        </p:spPr>
        <p:txBody>
          <a:bodyPr/>
          <a:lstStyle/>
          <a:p>
            <a:pPr marL="285750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Mechanism in plants that prevents self-fertilization</a:t>
            </a:r>
          </a:p>
          <a:p>
            <a:pPr marL="285750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Protection against inbreeding</a:t>
            </a:r>
          </a:p>
          <a:p>
            <a:pPr marL="285750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Genetically controlled by the S-locus</a:t>
            </a:r>
          </a:p>
          <a:p>
            <a:pPr defTabSz="758952">
              <a:spcAft>
                <a:spcPts val="600"/>
              </a:spcAft>
            </a:pPr>
            <a:endParaRPr lang="en-US" sz="2400" dirty="0"/>
          </a:p>
          <a:p>
            <a:pPr defTabSz="758952">
              <a:spcAft>
                <a:spcPts val="600"/>
              </a:spcAft>
            </a:pPr>
            <a:r>
              <a:rPr lang="en-US" sz="2400" b="1" dirty="0"/>
              <a:t>Goal: </a:t>
            </a:r>
            <a:r>
              <a:rPr lang="en-US" sz="2400" dirty="0"/>
              <a:t>obtain the S-locus haplotypes from cultivar “Conference”</a:t>
            </a:r>
          </a:p>
          <a:p>
            <a:pPr defTabSz="758952">
              <a:spcAft>
                <a:spcPts val="600"/>
              </a:spcAft>
            </a:pPr>
            <a:r>
              <a:rPr lang="en-US" sz="2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=&gt; Phased genome assembly</a:t>
            </a:r>
          </a:p>
          <a:p>
            <a:pPr marL="285750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079A8B-D832-15E9-FB86-3DD60127A3F7}"/>
              </a:ext>
            </a:extLst>
          </p:cNvPr>
          <p:cNvSpPr/>
          <p:nvPr/>
        </p:nvSpPr>
        <p:spPr>
          <a:xfrm>
            <a:off x="101132" y="6278303"/>
            <a:ext cx="1656223" cy="2308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00" b="0" cap="none" spc="0" dirty="0">
                <a:ln w="0"/>
                <a:solidFill>
                  <a:schemeClr val="tx1"/>
                </a:solidFill>
              </a:rPr>
              <a:t>Images credit: biorender.com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4E357FB-AE94-0A4A-E1BC-BBBEF25A9D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46" t="622" b="85036"/>
          <a:stretch/>
        </p:blipFill>
        <p:spPr bwMode="auto">
          <a:xfrm>
            <a:off x="783076" y="4901757"/>
            <a:ext cx="10625847" cy="52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070B6E00-D982-E96A-07CA-B5E9B800F9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46" t="77112" b="16338"/>
          <a:stretch/>
        </p:blipFill>
        <p:spPr bwMode="auto">
          <a:xfrm>
            <a:off x="783075" y="5617532"/>
            <a:ext cx="10625847" cy="238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Content Placeholder 6" descr="A screenshot of a cartoon of a tree with fruit&#10;&#10;Description automatically generated">
            <a:extLst>
              <a:ext uri="{FF2B5EF4-FFF2-40B4-BE49-F238E27FC236}">
                <a16:creationId xmlns:a16="http://schemas.microsoft.com/office/drawing/2014/main" id="{2DDC475F-996C-201C-41FC-AF12C101D3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0255" y="783036"/>
            <a:ext cx="4231745" cy="2962222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937C2C-BFE6-CE93-87B7-E51E3634D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E89BE-6530-F3D7-FBFB-4BCE14424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7588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raw 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F8389F-3A1C-24CA-B34A-935AA0A02057}"/>
              </a:ext>
            </a:extLst>
          </p:cNvPr>
          <p:cNvSpPr>
            <a:spLocks/>
          </p:cNvSpPr>
          <p:nvPr/>
        </p:nvSpPr>
        <p:spPr>
          <a:xfrm>
            <a:off x="574800" y="1564556"/>
            <a:ext cx="8761243" cy="3625388"/>
          </a:xfrm>
          <a:prstGeom prst="rect">
            <a:avLst/>
          </a:prstGeom>
        </p:spPr>
        <p:txBody>
          <a:bodyPr/>
          <a:lstStyle/>
          <a:p>
            <a:pPr marL="285750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Nanopore ONT long-read sequencing</a:t>
            </a:r>
          </a:p>
          <a:p>
            <a:pPr marL="742950" lvl="1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PromethION</a:t>
            </a:r>
            <a:r>
              <a:rPr lang="en-US" sz="2000" dirty="0"/>
              <a:t> at 150x coverage</a:t>
            </a:r>
          </a:p>
          <a:p>
            <a:pPr marL="742950" lvl="1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R9.4 Flow cell</a:t>
            </a:r>
          </a:p>
          <a:p>
            <a:pPr marL="742950" lvl="1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Long reads, but low accuracy</a:t>
            </a:r>
            <a:endParaRPr lang="en-US"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85750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Illumina short-read sequencing</a:t>
            </a:r>
          </a:p>
          <a:p>
            <a:pPr marL="742950" lvl="1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NovaSeq6000</a:t>
            </a:r>
          </a:p>
          <a:p>
            <a:pPr marL="742950" lvl="1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150bp paired-end 100x coverage</a:t>
            </a:r>
          </a:p>
          <a:p>
            <a:pPr marL="742950" lvl="1" indent="-285750" defTabSz="75895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Short reads, high accuracy</a:t>
            </a:r>
          </a:p>
          <a:p>
            <a:pPr defTabSz="758952">
              <a:spcAft>
                <a:spcPts val="600"/>
              </a:spcAft>
            </a:pPr>
            <a:endParaRPr lang="en-US" sz="1494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en-BE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33DCAEB5-8D70-C65B-2826-4BEB83E26E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2" t="11935" r="66318" b="43623"/>
          <a:stretch/>
        </p:blipFill>
        <p:spPr>
          <a:xfrm>
            <a:off x="7404934" y="911112"/>
            <a:ext cx="2743201" cy="2844603"/>
          </a:xfrm>
          <a:prstGeom prst="rect">
            <a:avLst/>
          </a:prstGeom>
        </p:spPr>
      </p:pic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153159EB-FCFA-74D5-7633-EE32E5457B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22" t="63372" r="2248" b="9732"/>
          <a:stretch/>
        </p:blipFill>
        <p:spPr>
          <a:xfrm>
            <a:off x="5935870" y="3844398"/>
            <a:ext cx="5681330" cy="162239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F079A8B-D832-15E9-FB86-3DD60127A3F7}"/>
              </a:ext>
            </a:extLst>
          </p:cNvPr>
          <p:cNvSpPr/>
          <p:nvPr/>
        </p:nvSpPr>
        <p:spPr>
          <a:xfrm>
            <a:off x="101132" y="6278303"/>
            <a:ext cx="1656223" cy="2308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00" b="0" cap="none" spc="0" dirty="0">
                <a:ln w="0"/>
                <a:solidFill>
                  <a:schemeClr val="tx1"/>
                </a:solidFill>
              </a:rPr>
              <a:t>Images credit: biorender.com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E6138C-8655-CC5E-43D8-FE3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084D85-1C1C-B08A-D82F-E496DA041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7773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318122" y="1594902"/>
            <a:ext cx="11041200" cy="446400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Genome characteristics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F8389F-3A1C-24CA-B34A-935AA0A02057}"/>
              </a:ext>
            </a:extLst>
          </p:cNvPr>
          <p:cNvSpPr>
            <a:spLocks/>
          </p:cNvSpPr>
          <p:nvPr/>
        </p:nvSpPr>
        <p:spPr>
          <a:xfrm>
            <a:off x="1157896" y="1555545"/>
            <a:ext cx="8761243" cy="3625388"/>
          </a:xfrm>
          <a:prstGeom prst="rect">
            <a:avLst/>
          </a:prstGeom>
        </p:spPr>
        <p:txBody>
          <a:bodyPr/>
          <a:lstStyle/>
          <a:p>
            <a:pPr defTabSz="758952">
              <a:spcAft>
                <a:spcPts val="600"/>
              </a:spcAft>
            </a:pPr>
            <a:r>
              <a:rPr lang="en-US" sz="2000" i="1" dirty="0"/>
              <a:t>Pyrus communis </a:t>
            </a:r>
            <a:r>
              <a:rPr lang="en-US" sz="2000" dirty="0"/>
              <a:t>(European pear)</a:t>
            </a:r>
          </a:p>
          <a:p>
            <a:pPr defTabSz="758952">
              <a:spcAft>
                <a:spcPts val="600"/>
              </a:spcAft>
            </a:pPr>
            <a:endParaRPr lang="en-US" sz="2000" dirty="0"/>
          </a:p>
          <a:p>
            <a:pPr defTabSz="758952">
              <a:spcAft>
                <a:spcPts val="600"/>
              </a:spcAft>
            </a:pPr>
            <a:r>
              <a:rPr lang="en-US" sz="2000" dirty="0"/>
              <a:t>Diploid species</a:t>
            </a:r>
          </a:p>
          <a:p>
            <a:pPr defTabSz="758952">
              <a:spcAft>
                <a:spcPts val="600"/>
              </a:spcAft>
            </a:pPr>
            <a:r>
              <a:rPr lang="en-US" sz="2000" dirty="0"/>
              <a:t>Whole genome duplication (~45M years)</a:t>
            </a:r>
          </a:p>
          <a:p>
            <a:pPr defTabSz="758952">
              <a:spcAft>
                <a:spcPts val="600"/>
              </a:spcAft>
            </a:pPr>
            <a:endParaRPr lang="en-US" sz="2000" dirty="0"/>
          </a:p>
          <a:p>
            <a:pPr defTabSz="758952">
              <a:spcAft>
                <a:spcPts val="600"/>
              </a:spcAft>
            </a:pPr>
            <a:endParaRPr lang="en-US" sz="2000" dirty="0"/>
          </a:p>
          <a:p>
            <a:pPr defTabSz="758952">
              <a:spcAft>
                <a:spcPts val="600"/>
              </a:spcAft>
            </a:pPr>
            <a:r>
              <a:rPr lang="en-US" sz="2000" kern="1200" dirty="0">
                <a:latin typeface="+mn-lt"/>
                <a:ea typeface="+mn-ea"/>
                <a:cs typeface="+mn-cs"/>
              </a:rPr>
              <a:t>1,88% heterozygosity </a:t>
            </a:r>
          </a:p>
          <a:p>
            <a:pPr defTabSz="758952">
              <a:spcAft>
                <a:spcPts val="600"/>
              </a:spcAft>
            </a:pPr>
            <a:r>
              <a:rPr lang="en-US" sz="2000" dirty="0"/>
              <a:t>20,8% repeated sequences</a:t>
            </a:r>
          </a:p>
          <a:p>
            <a:pPr defTabSz="758952">
              <a:spcAft>
                <a:spcPts val="600"/>
              </a:spcAft>
            </a:pPr>
            <a:r>
              <a:rPr lang="en-US" sz="2000" dirty="0"/>
              <a:t>358 Mb </a:t>
            </a:r>
          </a:p>
          <a:p>
            <a:pPr defTabSz="758952">
              <a:spcAft>
                <a:spcPts val="600"/>
              </a:spcAft>
            </a:pPr>
            <a:endParaRPr lang="en-US" sz="1494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en-BE" dirty="0"/>
          </a:p>
        </p:txBody>
      </p:sp>
      <p:pic>
        <p:nvPicPr>
          <p:cNvPr id="10" name="Picture 9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B5A68C7-992E-4B11-77DF-C904CA3979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02" t="20872" r="77826" b="65476"/>
          <a:stretch/>
        </p:blipFill>
        <p:spPr>
          <a:xfrm>
            <a:off x="246609" y="1256632"/>
            <a:ext cx="1378226" cy="873844"/>
          </a:xfrm>
          <a:prstGeom prst="rect">
            <a:avLst/>
          </a:prstGeom>
        </p:spPr>
      </p:pic>
      <p:pic>
        <p:nvPicPr>
          <p:cNvPr id="11" name="Picture 10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F6C10952-A4DB-A3F0-0B2C-9C791E23546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711" t="50867" r="75217" b="35481"/>
          <a:stretch/>
        </p:blipFill>
        <p:spPr>
          <a:xfrm>
            <a:off x="403722" y="2277205"/>
            <a:ext cx="1141599" cy="723814"/>
          </a:xfrm>
          <a:prstGeom prst="rect">
            <a:avLst/>
          </a:prstGeom>
        </p:spPr>
      </p:pic>
      <p:pic>
        <p:nvPicPr>
          <p:cNvPr id="12" name="Picture 11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E3BF3B94-E8C1-79E2-96BD-772D25BAD1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135" t="33087" r="76793" b="53261"/>
          <a:stretch/>
        </p:blipFill>
        <p:spPr>
          <a:xfrm>
            <a:off x="306390" y="3502443"/>
            <a:ext cx="1378226" cy="8738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01029D-8D32-D099-5075-A589630CE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2591" y="1027324"/>
            <a:ext cx="4963409" cy="508906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C95C10A-F802-43D0-8165-947E5F9642F2}"/>
              </a:ext>
            </a:extLst>
          </p:cNvPr>
          <p:cNvSpPr txBox="1"/>
          <p:nvPr/>
        </p:nvSpPr>
        <p:spPr>
          <a:xfrm>
            <a:off x="0" y="5920402"/>
            <a:ext cx="618088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BE" sz="1200" dirty="0"/>
              <a:t>https://github.com/schatzlab/genomescope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102802E-F66B-F4C8-BB26-C5FCBB6EB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DF931D-6D1B-0C19-8DD2-9A1BECEEE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5520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C3E7DC-01CD-1F23-E935-B5166B35B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3036276"/>
            <a:ext cx="5520000" cy="3083723"/>
          </a:xfrm>
        </p:spPr>
        <p:txBody>
          <a:bodyPr/>
          <a:lstStyle/>
          <a:p>
            <a:r>
              <a:rPr lang="en-US" dirty="0"/>
              <a:t>Old data</a:t>
            </a:r>
          </a:p>
          <a:p>
            <a:r>
              <a:rPr lang="en-US" dirty="0"/>
              <a:t>Heterozygous genome</a:t>
            </a:r>
          </a:p>
          <a:p>
            <a:r>
              <a:rPr lang="en-US" dirty="0"/>
              <a:t>Phasing with limited data</a:t>
            </a:r>
          </a:p>
          <a:p>
            <a:endParaRPr lang="en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2C12B8-B5FB-4BFD-34A6-C250E3193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6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AB8631-B6D1-ED57-D892-1C63C73E2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400" y="1566913"/>
            <a:ext cx="11041200" cy="1152000"/>
          </a:xfrm>
        </p:spPr>
        <p:txBody>
          <a:bodyPr/>
          <a:lstStyle/>
          <a:p>
            <a:r>
              <a:rPr lang="en-US" dirty="0"/>
              <a:t>Workflow:</a:t>
            </a:r>
            <a:endParaRPr lang="en-BE" dirty="0"/>
          </a:p>
        </p:txBody>
      </p:sp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A11D7058-387F-F8AE-4DC0-7D1396089B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06" t="11690" r="38056" b="43220"/>
          <a:stretch/>
        </p:blipFill>
        <p:spPr>
          <a:xfrm>
            <a:off x="7315201" y="245004"/>
            <a:ext cx="2103662" cy="587499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6D3A6F-7566-4360-CBF3-3C6C6A17B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6190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92405BB-9BA3-3C8F-133C-8C1BE0ECF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6050087" cy="4464000"/>
          </a:xfrm>
        </p:spPr>
        <p:txBody>
          <a:bodyPr>
            <a:normAutofit/>
          </a:bodyPr>
          <a:lstStyle/>
          <a:p>
            <a:r>
              <a:rPr lang="en-US" dirty="0"/>
              <a:t>Dorado </a:t>
            </a:r>
            <a:r>
              <a:rPr lang="en-US" dirty="0" err="1"/>
              <a:t>rebasecalling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Herro</a:t>
            </a:r>
          </a:p>
          <a:p>
            <a:pPr lvl="1"/>
            <a:r>
              <a:rPr lang="en-US" dirty="0"/>
              <a:t>Haplotype-aware </a:t>
            </a:r>
            <a:r>
              <a:rPr lang="en-US" dirty="0" err="1"/>
              <a:t>ERRor</a:t>
            </a:r>
            <a:r>
              <a:rPr lang="en-US" dirty="0"/>
              <a:t> </a:t>
            </a:r>
            <a:r>
              <a:rPr lang="en-US" dirty="0" err="1"/>
              <a:t>cOrrection</a:t>
            </a:r>
            <a:endParaRPr lang="en-US" dirty="0"/>
          </a:p>
          <a:p>
            <a:pPr lvl="1"/>
            <a:r>
              <a:rPr lang="en-US" dirty="0"/>
              <a:t>Deep-learning tool for error correction</a:t>
            </a:r>
          </a:p>
          <a:p>
            <a:pPr lvl="1"/>
            <a:r>
              <a:rPr lang="en-US" dirty="0"/>
              <a:t>Experimental model for R9.4.1 data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062D1C-17F0-2BA2-E38F-2006CD338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7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55AEFA1-9ABC-E866-E657-CD4F657A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“Old” data – solutions?</a:t>
            </a:r>
            <a:endParaRPr lang="en-BE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F2DB454-55D5-6E3C-A26E-F50CF29592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614804"/>
              </p:ext>
            </p:extLst>
          </p:nvPr>
        </p:nvGraphicFramePr>
        <p:xfrm>
          <a:off x="900001" y="2316480"/>
          <a:ext cx="6050088" cy="11125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016696">
                  <a:extLst>
                    <a:ext uri="{9D8B030D-6E8A-4147-A177-3AD203B41FA5}">
                      <a16:colId xmlns:a16="http://schemas.microsoft.com/office/drawing/2014/main" val="2583736510"/>
                    </a:ext>
                  </a:extLst>
                </a:gridCol>
                <a:gridCol w="2016696">
                  <a:extLst>
                    <a:ext uri="{9D8B030D-6E8A-4147-A177-3AD203B41FA5}">
                      <a16:colId xmlns:a16="http://schemas.microsoft.com/office/drawing/2014/main" val="890884271"/>
                    </a:ext>
                  </a:extLst>
                </a:gridCol>
                <a:gridCol w="2016696">
                  <a:extLst>
                    <a:ext uri="{9D8B030D-6E8A-4147-A177-3AD203B41FA5}">
                      <a16:colId xmlns:a16="http://schemas.microsoft.com/office/drawing/2014/main" val="3736404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Original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Rebasecalled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95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Mean read length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12 794,5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13 501,5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4908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Mean read quality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8,6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11,3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776182"/>
                  </a:ext>
                </a:extLst>
              </a:tr>
            </a:tbl>
          </a:graphicData>
        </a:graphic>
      </p:graphicFrame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11D08349-E6BF-5661-3E4A-27A5A8024C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06" t="11690" r="38056" b="43220"/>
          <a:stretch/>
        </p:blipFill>
        <p:spPr>
          <a:xfrm>
            <a:off x="9735607" y="245005"/>
            <a:ext cx="2103662" cy="58749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160751E-74A4-DC37-09D6-6A1EE0D50D8B}"/>
              </a:ext>
            </a:extLst>
          </p:cNvPr>
          <p:cNvSpPr txBox="1"/>
          <p:nvPr/>
        </p:nvSpPr>
        <p:spPr>
          <a:xfrm>
            <a:off x="1930" y="5933001"/>
            <a:ext cx="609407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BE" sz="1200" dirty="0"/>
              <a:t>https://github.com/lbcb-sci/herro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2E21BE-4B6C-D560-7E3A-B9F15BA5B2E8}"/>
              </a:ext>
            </a:extLst>
          </p:cNvPr>
          <p:cNvSpPr txBox="1"/>
          <p:nvPr/>
        </p:nvSpPr>
        <p:spPr>
          <a:xfrm>
            <a:off x="-2720" y="5745616"/>
            <a:ext cx="60987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BE" sz="1200" dirty="0"/>
              <a:t>https://github.com/wdecoster/NanoPlot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CD7D63-4CD2-C525-E736-1E6BF4222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1870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49D404-A6EE-27F2-331F-D46F32884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63F617-6FA2-67FA-BFC9-2564F0905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8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6AC9E05-F6C4-6C4E-392B-8B4951833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“Old” data – solutions?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079A8B-D832-15E9-FB86-3DD60127A3F7}"/>
              </a:ext>
            </a:extLst>
          </p:cNvPr>
          <p:cNvSpPr/>
          <p:nvPr/>
        </p:nvSpPr>
        <p:spPr>
          <a:xfrm>
            <a:off x="0" y="5888001"/>
            <a:ext cx="2233304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</a:rPr>
              <a:t>https://github.com/ablab/quast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3CED7B-0FE5-4350-587A-79719E607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1" y="1404036"/>
            <a:ext cx="12192000" cy="3265309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F524742-20DC-1A73-D9D9-6242351F79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805899"/>
              </p:ext>
            </p:extLst>
          </p:nvPr>
        </p:nvGraphicFramePr>
        <p:xfrm>
          <a:off x="5058382" y="4669345"/>
          <a:ext cx="5852984" cy="21068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3246">
                  <a:extLst>
                    <a:ext uri="{9D8B030D-6E8A-4147-A177-3AD203B41FA5}">
                      <a16:colId xmlns:a16="http://schemas.microsoft.com/office/drawing/2014/main" val="1250813007"/>
                    </a:ext>
                  </a:extLst>
                </a:gridCol>
                <a:gridCol w="1463246">
                  <a:extLst>
                    <a:ext uri="{9D8B030D-6E8A-4147-A177-3AD203B41FA5}">
                      <a16:colId xmlns:a16="http://schemas.microsoft.com/office/drawing/2014/main" val="3010268629"/>
                    </a:ext>
                  </a:extLst>
                </a:gridCol>
                <a:gridCol w="1463246">
                  <a:extLst>
                    <a:ext uri="{9D8B030D-6E8A-4147-A177-3AD203B41FA5}">
                      <a16:colId xmlns:a16="http://schemas.microsoft.com/office/drawing/2014/main" val="2078882936"/>
                    </a:ext>
                  </a:extLst>
                </a:gridCol>
                <a:gridCol w="1463246">
                  <a:extLst>
                    <a:ext uri="{9D8B030D-6E8A-4147-A177-3AD203B41FA5}">
                      <a16:colId xmlns:a16="http://schemas.microsoft.com/office/drawing/2014/main" val="133334125"/>
                    </a:ext>
                  </a:extLst>
                </a:gridCol>
              </a:tblGrid>
              <a:tr h="351142">
                <a:tc>
                  <a:txBody>
                    <a:bodyPr/>
                    <a:lstStyle/>
                    <a:p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Herro_flye_dip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Flye_hap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Flye_dip</a:t>
                      </a:r>
                      <a:endParaRPr lang="en-B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2633686"/>
                  </a:ext>
                </a:extLst>
              </a:tr>
              <a:tr h="351142">
                <a:tc>
                  <a:txBody>
                    <a:bodyPr/>
                    <a:lstStyle/>
                    <a:p>
                      <a:r>
                        <a:rPr lang="en-US" sz="1400" dirty="0" err="1"/>
                        <a:t>Busco_C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99,1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98,3%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98,5%</a:t>
                      </a:r>
                      <a:endParaRPr lang="en-B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501789"/>
                  </a:ext>
                </a:extLst>
              </a:tr>
              <a:tr h="3511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/>
                        <a:t>Busco_C</a:t>
                      </a:r>
                      <a:r>
                        <a:rPr lang="en-US" sz="1400" dirty="0"/>
                        <a:t>(S)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30,4%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48,8%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56,6%</a:t>
                      </a:r>
                      <a:endParaRPr lang="en-B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510474"/>
                  </a:ext>
                </a:extLst>
              </a:tr>
              <a:tr h="351142">
                <a:tc>
                  <a:txBody>
                    <a:bodyPr/>
                    <a:lstStyle/>
                    <a:p>
                      <a:r>
                        <a:rPr lang="en-US" sz="1400" dirty="0" err="1"/>
                        <a:t>Busco_C</a:t>
                      </a:r>
                      <a:r>
                        <a:rPr lang="en-US" sz="1400" dirty="0"/>
                        <a:t>(D)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68,7%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48,5%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42,3%</a:t>
                      </a:r>
                      <a:endParaRPr lang="en-B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92937"/>
                  </a:ext>
                </a:extLst>
              </a:tr>
              <a:tr h="351142">
                <a:tc>
                  <a:txBody>
                    <a:bodyPr/>
                    <a:lstStyle/>
                    <a:p>
                      <a:r>
                        <a:rPr lang="en-US" sz="1400" dirty="0" err="1"/>
                        <a:t>Busco_F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0,6%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1,1%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1,0%</a:t>
                      </a:r>
                      <a:endParaRPr lang="en-B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5722791"/>
                  </a:ext>
                </a:extLst>
              </a:tr>
              <a:tr h="351142">
                <a:tc>
                  <a:txBody>
                    <a:bodyPr/>
                    <a:lstStyle/>
                    <a:p>
                      <a:r>
                        <a:rPr lang="en-US" sz="1400" dirty="0" err="1"/>
                        <a:t>Busco_M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0,3%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0,6%</a:t>
                      </a:r>
                      <a:endParaRPr lang="en-B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0,5%</a:t>
                      </a:r>
                      <a:endParaRPr lang="en-B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25137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8474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92405BB-9BA3-3C8F-133C-8C1BE0ECF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6050087" cy="4464000"/>
          </a:xfrm>
        </p:spPr>
        <p:txBody>
          <a:bodyPr>
            <a:normAutofit/>
          </a:bodyPr>
          <a:lstStyle/>
          <a:p>
            <a:r>
              <a:rPr lang="en-US" dirty="0"/>
              <a:t>Dorado </a:t>
            </a:r>
            <a:r>
              <a:rPr lang="en-US" dirty="0" err="1"/>
              <a:t>rebasecalling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Herro</a:t>
            </a:r>
          </a:p>
          <a:p>
            <a:pPr lvl="1"/>
            <a:r>
              <a:rPr lang="en-US" dirty="0"/>
              <a:t>Haplotype-aware </a:t>
            </a:r>
            <a:r>
              <a:rPr lang="en-US" dirty="0" err="1"/>
              <a:t>ERRor</a:t>
            </a:r>
            <a:r>
              <a:rPr lang="en-US" dirty="0"/>
              <a:t> </a:t>
            </a:r>
            <a:r>
              <a:rPr lang="en-US" dirty="0" err="1"/>
              <a:t>cOrrection</a:t>
            </a:r>
            <a:endParaRPr lang="en-US" dirty="0"/>
          </a:p>
          <a:p>
            <a:pPr lvl="1"/>
            <a:r>
              <a:rPr lang="en-US" dirty="0"/>
              <a:t>Deep-learning tool for error correction</a:t>
            </a:r>
          </a:p>
          <a:p>
            <a:pPr lvl="1"/>
            <a:r>
              <a:rPr lang="en-US" dirty="0"/>
              <a:t>Experimental model for R9.4.1 data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062D1C-17F0-2BA2-E38F-2006CD338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9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55AEFA1-9ABC-E866-E657-CD4F657A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“Old” data – solutions?</a:t>
            </a:r>
            <a:endParaRPr lang="en-BE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F2DB454-55D5-6E3C-A26E-F50CF2959296}"/>
              </a:ext>
            </a:extLst>
          </p:cNvPr>
          <p:cNvGraphicFramePr>
            <a:graphicFrameLocks noGrp="1"/>
          </p:cNvGraphicFramePr>
          <p:nvPr/>
        </p:nvGraphicFramePr>
        <p:xfrm>
          <a:off x="900001" y="2316480"/>
          <a:ext cx="6050088" cy="11125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016696">
                  <a:extLst>
                    <a:ext uri="{9D8B030D-6E8A-4147-A177-3AD203B41FA5}">
                      <a16:colId xmlns:a16="http://schemas.microsoft.com/office/drawing/2014/main" val="2583736510"/>
                    </a:ext>
                  </a:extLst>
                </a:gridCol>
                <a:gridCol w="2016696">
                  <a:extLst>
                    <a:ext uri="{9D8B030D-6E8A-4147-A177-3AD203B41FA5}">
                      <a16:colId xmlns:a16="http://schemas.microsoft.com/office/drawing/2014/main" val="890884271"/>
                    </a:ext>
                  </a:extLst>
                </a:gridCol>
                <a:gridCol w="2016696">
                  <a:extLst>
                    <a:ext uri="{9D8B030D-6E8A-4147-A177-3AD203B41FA5}">
                      <a16:colId xmlns:a16="http://schemas.microsoft.com/office/drawing/2014/main" val="3736404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Original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Rebasecalled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95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Mean read length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12 794,5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13 501,5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4908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Mean read quality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8,6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11,3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776182"/>
                  </a:ext>
                </a:extLst>
              </a:tr>
            </a:tbl>
          </a:graphicData>
        </a:graphic>
      </p:graphicFrame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11D08349-E6BF-5661-3E4A-27A5A8024C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06" t="11690" r="38056" b="43220"/>
          <a:stretch/>
        </p:blipFill>
        <p:spPr>
          <a:xfrm>
            <a:off x="9175085" y="108335"/>
            <a:ext cx="2103662" cy="587499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3107815A-6207-EA38-673B-90DC200901CD}"/>
              </a:ext>
            </a:extLst>
          </p:cNvPr>
          <p:cNvSpPr/>
          <p:nvPr/>
        </p:nvSpPr>
        <p:spPr>
          <a:xfrm>
            <a:off x="6858000" y="4017409"/>
            <a:ext cx="431074" cy="1606731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48EF13A1-ABD7-1201-8057-04B3C67ABFD5}"/>
              </a:ext>
            </a:extLst>
          </p:cNvPr>
          <p:cNvCxnSpPr>
            <a:cxnSpLocks/>
            <a:stCxn id="7" idx="1"/>
            <a:endCxn id="22" idx="1"/>
          </p:cNvCxnSpPr>
          <p:nvPr/>
        </p:nvCxnSpPr>
        <p:spPr>
          <a:xfrm rot="10800000" flipH="1">
            <a:off x="7289073" y="1944897"/>
            <a:ext cx="2398265" cy="2875879"/>
          </a:xfrm>
          <a:prstGeom prst="bentConnector3">
            <a:avLst>
              <a:gd name="adj1" fmla="val 43223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CC1949DD-AD8C-B514-3F2B-B5C17DE51810}"/>
              </a:ext>
            </a:extLst>
          </p:cNvPr>
          <p:cNvSpPr/>
          <p:nvPr/>
        </p:nvSpPr>
        <p:spPr>
          <a:xfrm>
            <a:off x="9687339" y="1486961"/>
            <a:ext cx="1678985" cy="915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72F8FF6-634A-9162-3859-C8C46C452D9F}"/>
              </a:ext>
            </a:extLst>
          </p:cNvPr>
          <p:cNvSpPr txBox="1"/>
          <p:nvPr/>
        </p:nvSpPr>
        <p:spPr>
          <a:xfrm>
            <a:off x="1930" y="5933001"/>
            <a:ext cx="609407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BE" sz="1200" dirty="0"/>
              <a:t>https://github.com/lbcb-sci/herro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418D3D-0465-8C1B-E57E-781F06E83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Hanne Claessen - 3/10/2024 - Genomics Core Symposium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21442683"/>
      </p:ext>
    </p:extLst>
  </p:cSld>
  <p:clrMapOvr>
    <a:masterClrMapping/>
  </p:clrMapOvr>
</p:sld>
</file>

<file path=ppt/theme/theme1.xml><?xml version="1.0" encoding="utf-8"?>
<a:theme xmlns:a="http://schemas.openxmlformats.org/drawingml/2006/main" name="KU Leuven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U Leuven Sedes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U Leuven" id="{BC384CAF-57B4-4083-BC3D-22218BF4A46A}" vid="{75672E21-F18C-4958-94B8-19E54344552B}"/>
    </a:ext>
  </a:extLst>
</a:theme>
</file>

<file path=ppt/theme/theme3.xml><?xml version="1.0" encoding="utf-8"?>
<a:theme xmlns:a="http://schemas.openxmlformats.org/drawingml/2006/main" name="1_KU Leuven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KU Leuven</Template>
  <TotalTime>0</TotalTime>
  <Words>701</Words>
  <Application>Microsoft Office PowerPoint</Application>
  <PresentationFormat>Widescreen</PresentationFormat>
  <Paragraphs>211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-apple-system</vt:lpstr>
      <vt:lpstr>Aptos Display</vt:lpstr>
      <vt:lpstr>Arial</vt:lpstr>
      <vt:lpstr>Calibri</vt:lpstr>
      <vt:lpstr>ui-sans-serif</vt:lpstr>
      <vt:lpstr>Wingdings</vt:lpstr>
      <vt:lpstr>KU Leuven</vt:lpstr>
      <vt:lpstr>KU Leuven Sedes</vt:lpstr>
      <vt:lpstr>1_KU Leuven</vt:lpstr>
      <vt:lpstr>Hanne Claessen (PGCI lab) 03/10/2024 Genomics Core Long Read Sequencing Symposium </vt:lpstr>
      <vt:lpstr>Introduction:</vt:lpstr>
      <vt:lpstr>Introduction:</vt:lpstr>
      <vt:lpstr>Introduction: raw data</vt:lpstr>
      <vt:lpstr>Genome characteristics</vt:lpstr>
      <vt:lpstr>Workflow:</vt:lpstr>
      <vt:lpstr>“Old” data – solutions?</vt:lpstr>
      <vt:lpstr>“Old” data – solutions?</vt:lpstr>
      <vt:lpstr>“Old” data – solutions?</vt:lpstr>
      <vt:lpstr>“Old” data – solutions?</vt:lpstr>
      <vt:lpstr>Heterozygous genome and assembly</vt:lpstr>
      <vt:lpstr>Heterozygous genome and phasing</vt:lpstr>
      <vt:lpstr>Heterozygous genome – solutions?</vt:lpstr>
      <vt:lpstr>Phasing with limited data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2017-09-13T11:47:32Z</dcterms:created>
  <dcterms:modified xsi:type="dcterms:W3CDTF">2024-10-02T07:42:36Z</dcterms:modified>
</cp:coreProperties>
</file>

<file path=docProps/thumbnail.jpeg>
</file>